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1" r:id="rId5"/>
    <p:sldId id="267" r:id="rId6"/>
    <p:sldId id="262" r:id="rId7"/>
    <p:sldId id="263" r:id="rId8"/>
    <p:sldId id="265" r:id="rId9"/>
    <p:sldId id="260" r:id="rId10"/>
    <p:sldId id="259" r:id="rId11"/>
    <p:sldId id="266" r:id="rId12"/>
  </p:sldIdLst>
  <p:sldSz cx="9144000" cy="6858000" type="screen4x3"/>
  <p:notesSz cx="6669088" cy="97536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5785" autoAdjust="0"/>
  </p:normalViewPr>
  <p:slideViewPr>
    <p:cSldViewPr>
      <p:cViewPr>
        <p:scale>
          <a:sx n="80" d="100"/>
          <a:sy n="80" d="100"/>
        </p:scale>
        <p:origin x="-252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B4BE2-E564-4FE9-B8F2-D176E95A6E29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26465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778250" y="926465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378457-CFB6-4949-99C8-688F244C09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859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9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93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8B301-81CB-41E9-93C3-6B62AF16FAD0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39825" y="1219200"/>
            <a:ext cx="4389438" cy="3292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66909" y="4693920"/>
            <a:ext cx="5335270" cy="38404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264228"/>
            <a:ext cx="2889938" cy="489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777607" y="9264228"/>
            <a:ext cx="2889938" cy="4893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8551B-C8AC-4907-BCD2-BD251F95B9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5201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8551B-C8AC-4907-BCD2-BD251F95B92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5127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dirty="0" smtClean="0"/>
              <a:t>Des modalités d’enseignement plus variées, plus formatrices, plus convergentes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8551B-C8AC-4907-BCD2-BD251F95B924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751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>
                <a:solidFill>
                  <a:schemeClr val="accent6"/>
                </a:solidFill>
              </a:rPr>
              <a:t>Si la ressource est présente n’hésitez pas à insister</a:t>
            </a:r>
            <a:r>
              <a:rPr lang="fr-FR" baseline="0" dirty="0" smtClean="0">
                <a:solidFill>
                  <a:schemeClr val="accent6"/>
                </a:solidFill>
              </a:rPr>
              <a:t> sur le fait que c</a:t>
            </a:r>
            <a:r>
              <a:rPr lang="fr-FR" dirty="0" smtClean="0">
                <a:solidFill>
                  <a:schemeClr val="accent6"/>
                </a:solidFill>
              </a:rPr>
              <a:t>ertains enseignements pourront donner place à des temps de communication en langue vivante étrangère. </a:t>
            </a:r>
          </a:p>
          <a:p>
            <a:endParaRPr lang="fr-FR" baseline="0" dirty="0" smtClean="0">
              <a:solidFill>
                <a:schemeClr val="accent6"/>
              </a:solidFill>
            </a:endParaRPr>
          </a:p>
          <a:p>
            <a:r>
              <a:rPr lang="fr-FR" dirty="0" smtClean="0">
                <a:solidFill>
                  <a:schemeClr val="accent6"/>
                </a:solidFill>
              </a:rPr>
              <a:t>Eventuellement</a:t>
            </a:r>
            <a:r>
              <a:rPr lang="fr-FR" baseline="0" dirty="0" smtClean="0">
                <a:solidFill>
                  <a:schemeClr val="accent6"/>
                </a:solidFill>
              </a:rPr>
              <a:t> dire aussi que c</a:t>
            </a:r>
            <a:r>
              <a:rPr lang="fr-FR" dirty="0" smtClean="0">
                <a:solidFill>
                  <a:schemeClr val="accent6"/>
                </a:solidFill>
              </a:rPr>
              <a:t>eux d’entre eux qui ont commencé à l’école une langue vivante autre que l’anglais, pourront commencer l’anglais dès la 6</a:t>
            </a:r>
            <a:r>
              <a:rPr lang="fr-FR" baseline="30000" dirty="0" smtClean="0">
                <a:solidFill>
                  <a:schemeClr val="accent6"/>
                </a:solidFill>
              </a:rPr>
              <a:t>e</a:t>
            </a:r>
            <a:r>
              <a:rPr lang="fr-FR" dirty="0" smtClean="0">
                <a:solidFill>
                  <a:schemeClr val="accent6"/>
                </a:solidFill>
              </a:rPr>
              <a:t> </a:t>
            </a:r>
          </a:p>
          <a:p>
            <a:endParaRPr lang="fr-FR" dirty="0" smtClean="0">
              <a:solidFill>
                <a:schemeClr val="accent6"/>
              </a:solidFill>
            </a:endParaRPr>
          </a:p>
          <a:p>
            <a:pPr marL="400050" lvl="1" indent="0">
              <a:buNone/>
            </a:pPr>
            <a:r>
              <a:rPr lang="fr-FR" sz="3500" b="1" dirty="0" smtClean="0"/>
              <a:t>Des approches de l’antiquité plus riches, plus authentiques et plus formatrices </a:t>
            </a:r>
          </a:p>
          <a:p>
            <a:r>
              <a:rPr lang="fr-FR" dirty="0" smtClean="0"/>
              <a:t>Les programmes de français des cycles 3 et 4  préconisent des rapprochements entre les cultures française, latine et grecque. Tous les élèves accèderont donc désormais à cette culture de l’antiquité. </a:t>
            </a:r>
          </a:p>
          <a:p>
            <a:r>
              <a:rPr lang="fr-FR" dirty="0" smtClean="0"/>
              <a:t>Les élèves pourront suivre un EPI langue et culture de l’antiquité ( noter que la pluridisciplinarité fait partie intégrante de la culture antique) </a:t>
            </a:r>
          </a:p>
          <a:p>
            <a:r>
              <a:rPr lang="fr-FR" dirty="0" smtClean="0"/>
              <a:t>Un enseignement de complément en latin (en 5</a:t>
            </a:r>
            <a:r>
              <a:rPr lang="fr-FR" baseline="30000" dirty="0" smtClean="0"/>
              <a:t>e</a:t>
            </a:r>
            <a:r>
              <a:rPr lang="fr-FR" dirty="0" smtClean="0"/>
              <a:t>, 4</a:t>
            </a:r>
            <a:r>
              <a:rPr lang="fr-FR" baseline="30000" dirty="0" smtClean="0"/>
              <a:t>e</a:t>
            </a:r>
            <a:r>
              <a:rPr lang="fr-FR" dirty="0" smtClean="0"/>
              <a:t> et 3</a:t>
            </a:r>
            <a:r>
              <a:rPr lang="fr-FR" baseline="30000" dirty="0" smtClean="0"/>
              <a:t>e</a:t>
            </a:r>
            <a:r>
              <a:rPr lang="fr-FR" dirty="0" smtClean="0"/>
              <a:t> ) et en grec (en 3</a:t>
            </a:r>
            <a:r>
              <a:rPr lang="fr-FR" baseline="30000" dirty="0" smtClean="0"/>
              <a:t>e</a:t>
            </a:r>
            <a:r>
              <a:rPr lang="fr-FR" dirty="0" smtClean="0"/>
              <a:t>) est toujours possible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08551B-C8AC-4907-BCD2-BD251F95B924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4866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A461-525B-43E1-9D0E-E1A76670595C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860BB-CB84-49F6-9702-7A22F40213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997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A461-525B-43E1-9D0E-E1A76670595C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860BB-CB84-49F6-9702-7A22F40213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0322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A461-525B-43E1-9D0E-E1A76670595C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860BB-CB84-49F6-9702-7A22F40213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7578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A461-525B-43E1-9D0E-E1A76670595C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860BB-CB84-49F6-9702-7A22F40213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5648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A461-525B-43E1-9D0E-E1A76670595C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860BB-CB84-49F6-9702-7A22F40213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4301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A461-525B-43E1-9D0E-E1A76670595C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860BB-CB84-49F6-9702-7A22F40213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683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A461-525B-43E1-9D0E-E1A76670595C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860BB-CB84-49F6-9702-7A22F40213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442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A461-525B-43E1-9D0E-E1A76670595C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860BB-CB84-49F6-9702-7A22F40213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154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A461-525B-43E1-9D0E-E1A76670595C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860BB-CB84-49F6-9702-7A22F40213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034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A461-525B-43E1-9D0E-E1A76670595C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860BB-CB84-49F6-9702-7A22F40213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1932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6A461-525B-43E1-9D0E-E1A76670595C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860BB-CB84-49F6-9702-7A22F40213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1997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6A461-525B-43E1-9D0E-E1A76670595C}" type="datetimeFigureOut">
              <a:rPr lang="fr-FR" smtClean="0"/>
              <a:t>11/01/2016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860BB-CB84-49F6-9702-7A22F40213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9066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REFORME DU COLLEGE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129680"/>
          </a:xfrm>
        </p:spPr>
        <p:txBody>
          <a:bodyPr/>
          <a:lstStyle/>
          <a:p>
            <a:r>
              <a:rPr lang="fr-FR" dirty="0" smtClean="0"/>
              <a:t>Présentation pour les parents d’élèves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9170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L’accompagnement personnalisé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Horaires : 3 heures en 6</a:t>
            </a:r>
            <a:r>
              <a:rPr lang="fr-FR" baseline="30000" dirty="0" smtClean="0"/>
              <a:t>e</a:t>
            </a:r>
            <a:r>
              <a:rPr lang="fr-FR" dirty="0" smtClean="0"/>
              <a:t>,  au moins 1 heure en </a:t>
            </a:r>
            <a:r>
              <a:rPr lang="fr-FR" b="1" dirty="0" smtClean="0">
                <a:solidFill>
                  <a:srgbClr val="FF0000"/>
                </a:solidFill>
              </a:rPr>
              <a:t>cycle 4 </a:t>
            </a:r>
            <a:r>
              <a:rPr lang="fr-FR" dirty="0" smtClean="0"/>
              <a:t>(5</a:t>
            </a:r>
            <a:r>
              <a:rPr lang="fr-FR" baseline="30000" dirty="0" smtClean="0"/>
              <a:t>e</a:t>
            </a:r>
            <a:r>
              <a:rPr lang="fr-FR" dirty="0" smtClean="0"/>
              <a:t>, 4</a:t>
            </a:r>
            <a:r>
              <a:rPr lang="fr-FR" baseline="30000" dirty="0" smtClean="0"/>
              <a:t>e</a:t>
            </a:r>
            <a:r>
              <a:rPr lang="fr-FR" dirty="0" smtClean="0"/>
              <a:t>, 3</a:t>
            </a:r>
            <a:r>
              <a:rPr lang="fr-FR" baseline="30000" dirty="0" smtClean="0"/>
              <a:t>e</a:t>
            </a:r>
            <a:r>
              <a:rPr lang="fr-FR" dirty="0" smtClean="0"/>
              <a:t>)</a:t>
            </a:r>
          </a:p>
          <a:p>
            <a:r>
              <a:rPr lang="fr-FR" dirty="0"/>
              <a:t>T</a:t>
            </a:r>
            <a:r>
              <a:rPr lang="fr-FR" dirty="0" smtClean="0"/>
              <a:t>ous les élèves de 5</a:t>
            </a:r>
            <a:r>
              <a:rPr lang="fr-FR" baseline="30000" dirty="0" smtClean="0"/>
              <a:t>e</a:t>
            </a:r>
            <a:r>
              <a:rPr lang="fr-FR" dirty="0" smtClean="0"/>
              <a:t> ( de 4</a:t>
            </a:r>
            <a:r>
              <a:rPr lang="fr-FR" baseline="30000" dirty="0" smtClean="0"/>
              <a:t>e</a:t>
            </a:r>
            <a:r>
              <a:rPr lang="fr-FR" dirty="0" smtClean="0"/>
              <a:t> ou de 3</a:t>
            </a:r>
            <a:r>
              <a:rPr lang="fr-FR" baseline="30000" dirty="0" smtClean="0"/>
              <a:t>e</a:t>
            </a:r>
            <a:r>
              <a:rPr lang="fr-FR" dirty="0" smtClean="0"/>
              <a:t> ) du collège bénéficient du même horaire d’AP </a:t>
            </a:r>
          </a:p>
          <a:p>
            <a:r>
              <a:rPr lang="fr-FR" dirty="0" smtClean="0"/>
              <a:t>Pendant les temps d’accompagnement personnalisé, les enseignants renforcent le travail sur les compétences visées en prenant appui sur les matières qu’ils enseignent.</a:t>
            </a:r>
          </a:p>
        </p:txBody>
      </p:sp>
    </p:spTree>
    <p:extLst>
      <p:ext uri="{BB962C8B-B14F-4D97-AF65-F5344CB8AC3E}">
        <p14:creationId xmlns:p14="http://schemas.microsoft.com/office/powerpoint/2010/main" val="903879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Les EPI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836712"/>
            <a:ext cx="8579296" cy="5904656"/>
          </a:xfrm>
        </p:spPr>
        <p:txBody>
          <a:bodyPr>
            <a:normAutofit fontScale="25000" lnSpcReduction="20000"/>
          </a:bodyPr>
          <a:lstStyle/>
          <a:p>
            <a:r>
              <a:rPr lang="fr-FR" sz="5600" dirty="0" smtClean="0"/>
              <a:t>Les </a:t>
            </a:r>
            <a:r>
              <a:rPr lang="fr-FR" sz="5600" dirty="0"/>
              <a:t>enseignements pratiques </a:t>
            </a:r>
            <a:r>
              <a:rPr lang="fr-FR" sz="5600" dirty="0" smtClean="0"/>
              <a:t>interdisciplinaires permettent </a:t>
            </a:r>
            <a:r>
              <a:rPr lang="fr-FR" sz="5600" dirty="0"/>
              <a:t>de construire et d’approfondir des connaissances et des compétences par une démarche de projet conduisant à une réalisation concrète, individuelle ou collective.</a:t>
            </a:r>
          </a:p>
          <a:p>
            <a:r>
              <a:rPr lang="fr-FR" sz="5600" dirty="0" smtClean="0"/>
              <a:t>Un </a:t>
            </a:r>
            <a:r>
              <a:rPr lang="fr-FR" sz="5600" dirty="0"/>
              <a:t>EPI est interdisciplinaire : il est encadré par au moins deux  professeurs de disciplines différentes.</a:t>
            </a:r>
          </a:p>
          <a:p>
            <a:endParaRPr lang="fr-FR" sz="5600" dirty="0"/>
          </a:p>
          <a:p>
            <a:r>
              <a:rPr lang="fr-FR" sz="5600" dirty="0" smtClean="0"/>
              <a:t>Différents </a:t>
            </a:r>
            <a:r>
              <a:rPr lang="fr-FR" sz="5600" dirty="0"/>
              <a:t>EPI  seront mis en œuvre, tout au long des trois années du cycle 4 (5éme, 4éme et 3éme). à raison de 2 à 3h par semaine </a:t>
            </a:r>
          </a:p>
          <a:p>
            <a:r>
              <a:rPr lang="fr-FR" sz="5600" dirty="0"/>
              <a:t>Les EPI n’ajoutent pas d’heures car ils font partie d’enseignements disciplinaires.</a:t>
            </a:r>
          </a:p>
          <a:p>
            <a:endParaRPr lang="fr-FR" sz="5600" dirty="0"/>
          </a:p>
          <a:p>
            <a:r>
              <a:rPr lang="fr-FR" sz="5600" dirty="0" smtClean="0"/>
              <a:t>Les </a:t>
            </a:r>
            <a:r>
              <a:rPr lang="fr-FR" sz="5600" dirty="0"/>
              <a:t>EPI permettent de travailler des parties des programmes et d’acquérir des compétences du socle commun de connaissances, de compétences et de culture. </a:t>
            </a:r>
          </a:p>
          <a:p>
            <a:endParaRPr lang="fr-FR" sz="5600" dirty="0"/>
          </a:p>
          <a:p>
            <a:r>
              <a:rPr lang="fr-FR" sz="5600" dirty="0"/>
              <a:t>Les EPI incluent l’usage des outils numériques et la pratique des langues vivantes étrangères.</a:t>
            </a:r>
          </a:p>
          <a:p>
            <a:endParaRPr lang="fr-FR" sz="5600" dirty="0"/>
          </a:p>
          <a:p>
            <a:r>
              <a:rPr lang="fr-FR" sz="5600" dirty="0" smtClean="0"/>
              <a:t>Les </a:t>
            </a:r>
            <a:r>
              <a:rPr lang="fr-FR" sz="5600" dirty="0"/>
              <a:t>compétences évaluées portent essentiellement sur la conduite de projet, le travail en équipe, l’expression orale et l’autonomie, en lien avec les contenus disciplinaires (il vaut mieux le préciser)</a:t>
            </a:r>
          </a:p>
          <a:p>
            <a:endParaRPr lang="fr-FR" sz="5600" dirty="0"/>
          </a:p>
          <a:p>
            <a:r>
              <a:rPr lang="fr-FR" sz="5600" dirty="0"/>
              <a:t>Le nouveau livret scolaire permet de préciser les projets en cours ou réalisés et l’implication de votre enfant dans l’EPI.</a:t>
            </a:r>
          </a:p>
          <a:p>
            <a:r>
              <a:rPr lang="fr-FR" sz="5600" dirty="0" smtClean="0"/>
              <a:t>Une </a:t>
            </a:r>
            <a:r>
              <a:rPr lang="fr-FR" sz="5600" dirty="0"/>
              <a:t>évaluation (écrite ou orale) peut être organisée à la fin de chaque EPI (trimestriel, semestriel ou annuel selon l’EPI). </a:t>
            </a:r>
          </a:p>
          <a:p>
            <a:endParaRPr lang="fr-FR" sz="5600" dirty="0"/>
          </a:p>
          <a:p>
            <a:r>
              <a:rPr lang="fr-FR" sz="5600" dirty="0"/>
              <a:t>Comment se déroule l’épreuve du DNB (A ajuster en fonction du décret à venir)	</a:t>
            </a:r>
          </a:p>
          <a:p>
            <a:pPr marL="0" indent="0">
              <a:buNone/>
            </a:pPr>
            <a:r>
              <a:rPr lang="fr-FR" sz="5600" dirty="0" smtClean="0"/>
              <a:t>         L’épreuve </a:t>
            </a:r>
            <a:r>
              <a:rPr lang="fr-FR" sz="5600" dirty="0"/>
              <a:t>commence par un exposé oral de 10 mn où l’élève choisit et présente un  projet réalisé dans  le </a:t>
            </a:r>
            <a:r>
              <a:rPr lang="fr-FR" sz="5600" dirty="0" smtClean="0"/>
              <a:t> </a:t>
            </a:r>
          </a:p>
          <a:p>
            <a:pPr marL="0" indent="0">
              <a:buNone/>
            </a:pPr>
            <a:r>
              <a:rPr lang="fr-FR" sz="5600" dirty="0"/>
              <a:t> </a:t>
            </a:r>
            <a:r>
              <a:rPr lang="fr-FR" sz="5600" dirty="0" smtClean="0"/>
              <a:t>        cadre </a:t>
            </a:r>
            <a:r>
              <a:rPr lang="fr-FR" sz="5600" dirty="0"/>
              <a:t>d’un EPI ou d’un parcours</a:t>
            </a:r>
            <a:r>
              <a:rPr lang="fr-FR" sz="5600" dirty="0" smtClean="0"/>
              <a:t>.</a:t>
            </a:r>
          </a:p>
          <a:p>
            <a:pPr marL="0" indent="0">
              <a:buNone/>
            </a:pPr>
            <a:r>
              <a:rPr lang="fr-FR" sz="5600" dirty="0" smtClean="0"/>
              <a:t>         Cette </a:t>
            </a:r>
            <a:r>
              <a:rPr lang="fr-FR" sz="5600" dirty="0"/>
              <a:t>présentation est suivie par un entretien de 5 mn avec le jury.</a:t>
            </a:r>
          </a:p>
          <a:p>
            <a:pPr marL="0" indent="0">
              <a:buNone/>
            </a:pPr>
            <a:r>
              <a:rPr lang="fr-FR" sz="5600" dirty="0" smtClean="0"/>
              <a:t>         La </a:t>
            </a:r>
            <a:r>
              <a:rPr lang="fr-FR" sz="5600" dirty="0"/>
              <a:t>qualité de l’expression orale vaut pour la moitié des points. </a:t>
            </a:r>
          </a:p>
          <a:p>
            <a:endParaRPr lang="fr-FR" sz="5600" dirty="0"/>
          </a:p>
          <a:p>
            <a:r>
              <a:rPr lang="fr-FR" sz="5600" dirty="0"/>
              <a:t>Les EPI contribuent à la mise en œuvre des parcours des élèves (parcours citoyen, parcours avenir, parcours santé et parcours d’éducation artistique et culturelle).</a:t>
            </a:r>
            <a:endParaRPr lang="fr-FR" sz="5600" dirty="0"/>
          </a:p>
        </p:txBody>
      </p:sp>
    </p:spTree>
    <p:extLst>
      <p:ext uri="{BB962C8B-B14F-4D97-AF65-F5344CB8AC3E}">
        <p14:creationId xmlns:p14="http://schemas.microsoft.com/office/powerpoint/2010/main" val="307427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Présentation générale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La réforme entrera en vigueur à la rentrée 2016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Elle concerne les quatre années du collège dès septembre 2016</a:t>
            </a:r>
          </a:p>
          <a:p>
            <a:r>
              <a:rPr lang="fr-FR" dirty="0" smtClean="0"/>
              <a:t>Cette réforme est fondamentalement pédagogique et a comme objectif de </a:t>
            </a:r>
            <a:r>
              <a:rPr lang="fr-FR" b="1" dirty="0" smtClean="0"/>
              <a:t>permettre</a:t>
            </a:r>
            <a:r>
              <a:rPr lang="fr-FR" dirty="0" smtClean="0"/>
              <a:t>, encore mieux qu’avant,  </a:t>
            </a:r>
            <a:r>
              <a:rPr lang="fr-FR" b="1" dirty="0" smtClean="0"/>
              <a:t>à tout élève de  réussir et d’exploiter au maximum son potentiel. </a:t>
            </a:r>
          </a:p>
        </p:txBody>
      </p:sp>
    </p:spTree>
    <p:extLst>
      <p:ext uri="{BB962C8B-B14F-4D97-AF65-F5344CB8AC3E}">
        <p14:creationId xmlns:p14="http://schemas.microsoft.com/office/powerpoint/2010/main" val="3040667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Une plus grande continuité entre l’école et le collège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La classe de 6</a:t>
            </a:r>
            <a:r>
              <a:rPr lang="fr-FR" baseline="30000" dirty="0"/>
              <a:t>e</a:t>
            </a:r>
            <a:r>
              <a:rPr lang="fr-FR" dirty="0"/>
              <a:t>, troisième année du </a:t>
            </a:r>
            <a:r>
              <a:rPr lang="fr-FR" b="1" dirty="0">
                <a:solidFill>
                  <a:srgbClr val="FF0000"/>
                </a:solidFill>
              </a:rPr>
              <a:t>cycle 3 </a:t>
            </a:r>
            <a:r>
              <a:rPr lang="fr-FR" dirty="0"/>
              <a:t>(CM1, CM2, 6</a:t>
            </a:r>
            <a:r>
              <a:rPr lang="fr-FR" baseline="30000" dirty="0"/>
              <a:t>e</a:t>
            </a:r>
            <a:r>
              <a:rPr lang="fr-FR" dirty="0"/>
              <a:t>), a pour objectif de bien consolider ce qui est nécessaire à la suite des apprentissages</a:t>
            </a:r>
          </a:p>
          <a:p>
            <a:r>
              <a:rPr lang="fr-FR" dirty="0"/>
              <a:t>La transition école-collège sera facilitée </a:t>
            </a:r>
            <a:r>
              <a:rPr lang="fr-FR" dirty="0" smtClean="0"/>
              <a:t>par la mise en œuvre </a:t>
            </a:r>
            <a:r>
              <a:rPr lang="fr-FR" dirty="0"/>
              <a:t>en classe de </a:t>
            </a:r>
            <a:r>
              <a:rPr lang="fr-FR" dirty="0" smtClean="0"/>
              <a:t>6</a:t>
            </a:r>
            <a:r>
              <a:rPr lang="fr-FR" baseline="30000" dirty="0" smtClean="0"/>
              <a:t>e</a:t>
            </a:r>
            <a:r>
              <a:rPr lang="fr-FR" dirty="0" smtClean="0"/>
              <a:t> de </a:t>
            </a:r>
            <a:r>
              <a:rPr lang="fr-FR" dirty="0"/>
              <a:t>3 heures d’accompagnement personnalisé </a:t>
            </a:r>
            <a:endParaRPr lang="fr-FR" dirty="0" smtClean="0"/>
          </a:p>
          <a:p>
            <a:r>
              <a:rPr lang="fr-FR" dirty="0" smtClean="0"/>
              <a:t>La journée d’un élève de 6</a:t>
            </a:r>
            <a:r>
              <a:rPr lang="fr-FR" baseline="30000" dirty="0" smtClean="0"/>
              <a:t>e</a:t>
            </a:r>
            <a:r>
              <a:rPr lang="fr-FR" dirty="0"/>
              <a:t> </a:t>
            </a:r>
            <a:r>
              <a:rPr lang="fr-FR" dirty="0" smtClean="0"/>
              <a:t>aura au maximum 6 heures d’enseignement. </a:t>
            </a:r>
          </a:p>
          <a:p>
            <a:r>
              <a:rPr lang="fr-FR" dirty="0" smtClean="0"/>
              <a:t>A midi , la pause  sera d’une heure trente  minimum afin de permettre aux élèves d’aborder l’après midi bien reposés.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6890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horaires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3792641"/>
              </p:ext>
            </p:extLst>
          </p:nvPr>
        </p:nvGraphicFramePr>
        <p:xfrm>
          <a:off x="581891" y="2945104"/>
          <a:ext cx="8229600" cy="3017520"/>
        </p:xfrm>
        <a:graphic>
          <a:graphicData uri="http://schemas.openxmlformats.org/drawingml/2006/table">
            <a:tbl>
              <a:tblPr/>
              <a:tblGrid>
                <a:gridCol w="5237018"/>
                <a:gridCol w="2992582"/>
              </a:tblGrid>
              <a:tr h="0">
                <a:tc>
                  <a:txBody>
                    <a:bodyPr/>
                    <a:lstStyle/>
                    <a:p>
                      <a:r>
                        <a:rPr lang="fr-FR" dirty="0"/>
                        <a:t>Enseignements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/>
                        <a:t>Horaires hebdomadaires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/>
                        <a:t>Éducation physique et sportive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/>
                        <a:t>4 heures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dirty="0"/>
                        <a:t>Enseignements artistiques *</a:t>
                      </a:r>
                    </a:p>
                    <a:p>
                      <a:r>
                        <a:rPr lang="fr-FR" dirty="0"/>
                        <a:t>(arts plastiques + éducation musicale)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/>
                        <a:t>1 heure + 1 heure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/>
                        <a:t>Français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/>
                        <a:t>4,5 heures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dirty="0"/>
                        <a:t>Histoire-géographie</a:t>
                      </a:r>
                    </a:p>
                    <a:p>
                      <a:r>
                        <a:rPr lang="fr-FR" dirty="0"/>
                        <a:t>Enseignement moral et civique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/>
                        <a:t>3 heures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/>
                        <a:t>Langue vivante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/>
                        <a:t>4 heures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/>
                        <a:t>Mathématiques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/>
                        <a:t>4,5 heures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/>
                        <a:t>SVT, technologie, physique-chimie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/>
                        <a:t>4 heures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b="1"/>
                        <a:t>Total **</a:t>
                      </a:r>
                      <a:endParaRPr lang="fr-FR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b="1" dirty="0"/>
                        <a:t>23 + 3 heures ***</a:t>
                      </a:r>
                      <a:endParaRPr lang="fr-FR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1" y="2298773"/>
            <a:ext cx="807524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1520" y="1488559"/>
            <a:ext cx="864096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Niveau sixième (cycle 3)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Volumes horaires des enseignements obligatoires applicables aux élèves du niveau sixième de collège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* Chacun de ces enseignements peut être organisé à raison de 2 heures hebdomadaires sur un semestre.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** S'y ajoutent au moins 10 heures annuelles de vie de classe.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*** Ces 3 heures hebdomadaires sont consacrées aux enseignements complémentaires sous la forme d'accompagnement personnalisé.</a:t>
            </a:r>
          </a:p>
        </p:txBody>
      </p:sp>
    </p:spTree>
    <p:extLst>
      <p:ext uri="{BB962C8B-B14F-4D97-AF65-F5344CB8AC3E}">
        <p14:creationId xmlns:p14="http://schemas.microsoft.com/office/powerpoint/2010/main" val="2277210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3347529"/>
              </p:ext>
            </p:extLst>
          </p:nvPr>
        </p:nvGraphicFramePr>
        <p:xfrm>
          <a:off x="539552" y="1933566"/>
          <a:ext cx="8229601" cy="4389120"/>
        </p:xfrm>
        <a:graphic>
          <a:graphicData uri="http://schemas.openxmlformats.org/drawingml/2006/table">
            <a:tbl>
              <a:tblPr/>
              <a:tblGrid>
                <a:gridCol w="3139126"/>
                <a:gridCol w="1696825"/>
                <a:gridCol w="1696825"/>
                <a:gridCol w="1696825"/>
              </a:tblGrid>
              <a:tr h="274320">
                <a:tc rowSpan="2">
                  <a:txBody>
                    <a:bodyPr/>
                    <a:lstStyle/>
                    <a:p>
                      <a:r>
                        <a:rPr lang="fr-FR" sz="1800" dirty="0"/>
                        <a:t>Enseignements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800"/>
                        <a:t>Horaires hebdomadaires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743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cinquième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quatrième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troisième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fr-FR" sz="1800"/>
                        <a:t>Éducation physique et sportive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3 heures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3 heures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3 heures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fr-FR" sz="1800" dirty="0"/>
                        <a:t>Enseignements artistiques *</a:t>
                      </a:r>
                    </a:p>
                    <a:p>
                      <a:r>
                        <a:rPr lang="fr-FR" sz="1800" dirty="0"/>
                        <a:t>(arts plastiques + éducation musicale)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1 heure + 1 heure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1 heure + 1 heure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1 heure + 1 heure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fr-FR" sz="1800"/>
                        <a:t>Français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4,5 heures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4,5 heures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4 heures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fr-FR" sz="1800" dirty="0"/>
                        <a:t>Histoire-géographie</a:t>
                      </a:r>
                    </a:p>
                    <a:p>
                      <a:r>
                        <a:rPr lang="fr-FR" sz="1800" dirty="0"/>
                        <a:t>Enseignement moral et civique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3 heures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3 heures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3,5 heures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fr-FR" sz="1800"/>
                        <a:t>Langue vivante 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3 heures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3 heures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3 heures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fr-FR" sz="1800"/>
                        <a:t>Langue vivante 2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2,5 heures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2,5 heures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2,5 heures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fr-FR" sz="1800"/>
                        <a:t>Mathématiques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3,5 heures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3,5 heures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3,5 heures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fr-FR" sz="1800"/>
                        <a:t>SVT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1,5 heure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1,5 heure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1,5 heure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fr-FR" sz="1800"/>
                        <a:t>Technologie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1,5 heure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1,5 heure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1,5 heure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fr-FR" sz="1800"/>
                        <a:t>Physique-chimie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1,5 heure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1,5 heure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800"/>
                        <a:t>1,5 heure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fr-FR" sz="1800" b="1"/>
                        <a:t>Total **</a:t>
                      </a:r>
                      <a:endParaRPr lang="fr-FR" sz="18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800" b="1" dirty="0"/>
                        <a:t>22 + 4 heures par niveau ***</a:t>
                      </a:r>
                      <a:endParaRPr lang="fr-FR" sz="18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617319"/>
            <a:ext cx="7499176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Niveaux du cycle 4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Volumes horaires des enseignements obligatoires applicables aux élèves des niveaux du cycle 4 de collège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* Chacun de ces enseignements peut être organisé à raison de 2 heures hebdomadaires sur un semestre.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** S'y ajoutent au moins 10 heures annuelles de vie de classe par niveau.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*** Ces 4 heures hebdomadaires sont consacrées aux enseignements complémentaires (accompagnement personnalisé et enseignements pratiques interdisciplinaires).</a:t>
            </a:r>
          </a:p>
        </p:txBody>
      </p:sp>
    </p:spTree>
    <p:extLst>
      <p:ext uri="{BB962C8B-B14F-4D97-AF65-F5344CB8AC3E}">
        <p14:creationId xmlns:p14="http://schemas.microsoft.com/office/powerpoint/2010/main" val="1571067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9036496" cy="1143000"/>
          </a:xfrm>
        </p:spPr>
        <p:txBody>
          <a:bodyPr>
            <a:noAutofit/>
          </a:bodyPr>
          <a:lstStyle/>
          <a:p>
            <a:r>
              <a:rPr lang="fr-FR" sz="3600" dirty="0"/>
              <a:t>D</a:t>
            </a:r>
            <a:r>
              <a:rPr lang="fr-FR" sz="3600" dirty="0" smtClean="0"/>
              <a:t>es modalités d’enseignement plus variées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fr-FR" dirty="0" smtClean="0"/>
              <a:t>Des cours réalisés par un enseignant devant une classe (comme actuellement)</a:t>
            </a:r>
          </a:p>
          <a:p>
            <a:r>
              <a:rPr lang="fr-FR" dirty="0" smtClean="0"/>
              <a:t>De l’accompagnement personnalisé qui peut avoir lieu par petits groupes</a:t>
            </a:r>
          </a:p>
          <a:p>
            <a:r>
              <a:rPr lang="fr-FR" dirty="0" smtClean="0"/>
              <a:t>Des enseignements pratiques interdisciplinaires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1892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Que permet la nouvelle organisation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Vos enfants </a:t>
            </a:r>
            <a:r>
              <a:rPr lang="fr-FR" dirty="0"/>
              <a:t>sont tous </a:t>
            </a:r>
            <a:r>
              <a:rPr lang="fr-FR" dirty="0" smtClean="0"/>
              <a:t>différents. Varier </a:t>
            </a:r>
            <a:r>
              <a:rPr lang="fr-FR" dirty="0"/>
              <a:t>les manières </a:t>
            </a:r>
            <a:r>
              <a:rPr lang="fr-FR" dirty="0" smtClean="0"/>
              <a:t>de leur faire apprendre </a:t>
            </a:r>
            <a:r>
              <a:rPr lang="fr-FR" dirty="0"/>
              <a:t>est </a:t>
            </a:r>
            <a:r>
              <a:rPr lang="fr-FR" dirty="0" smtClean="0"/>
              <a:t>nécessaire. La réforme permet plus qu’avant des temps de classe par groupes </a:t>
            </a:r>
          </a:p>
          <a:p>
            <a:r>
              <a:rPr lang="fr-FR" dirty="0" smtClean="0"/>
              <a:t>Deux enseignants peuvent faire cours ensemble ce qui est très positif pour les élèves. </a:t>
            </a:r>
          </a:p>
        </p:txBody>
      </p:sp>
    </p:spTree>
    <p:extLst>
      <p:ext uri="{BB962C8B-B14F-4D97-AF65-F5344CB8AC3E}">
        <p14:creationId xmlns:p14="http://schemas.microsoft.com/office/powerpoint/2010/main" val="1635999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Points à souligner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fr-FR" dirty="0"/>
              <a:t>V</a:t>
            </a:r>
            <a:r>
              <a:rPr lang="fr-FR" dirty="0" smtClean="0"/>
              <a:t>os enfants commenceront une deuxième langue vivante dès la classe de 5</a:t>
            </a:r>
            <a:r>
              <a:rPr lang="fr-FR" baseline="30000" dirty="0" smtClean="0"/>
              <a:t>e</a:t>
            </a:r>
          </a:p>
          <a:p>
            <a:r>
              <a:rPr lang="fr-FR" dirty="0" smtClean="0"/>
              <a:t>Si votre enfant souhaite faire du latin, il pourra commencer dès la 5</a:t>
            </a:r>
            <a:r>
              <a:rPr lang="fr-FR" baseline="30000" dirty="0" smtClean="0"/>
              <a:t>e</a:t>
            </a:r>
            <a:r>
              <a:rPr lang="fr-FR" dirty="0" smtClean="0"/>
              <a:t> et poursuivre jusqu’en classe de 3</a:t>
            </a:r>
            <a:r>
              <a:rPr lang="fr-FR" baseline="30000" dirty="0" smtClean="0"/>
              <a:t>e</a:t>
            </a:r>
            <a:r>
              <a:rPr lang="fr-FR" dirty="0" smtClean="0"/>
              <a:t>. </a:t>
            </a:r>
          </a:p>
          <a:p>
            <a:r>
              <a:rPr lang="fr-FR" dirty="0" smtClean="0"/>
              <a:t>L’utilisation du numérique sera renforcé tout au long de la scolarité. </a:t>
            </a:r>
          </a:p>
        </p:txBody>
      </p:sp>
    </p:spTree>
    <p:extLst>
      <p:ext uri="{BB962C8B-B14F-4D97-AF65-F5344CB8AC3E}">
        <p14:creationId xmlns:p14="http://schemas.microsoft.com/office/powerpoint/2010/main" val="3567959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modalités de l’accompagnement personnalisé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C’est un accompagnement construit à partir du bilan préalable des besoins des élèves</a:t>
            </a:r>
          </a:p>
          <a:p>
            <a:r>
              <a:rPr lang="fr-FR" dirty="0" smtClean="0"/>
              <a:t>Ce temps d’enseignement peut prendre des formes variées : approfondissement ou renforcement, développement des méthodes et outils pour apprendre, accompagnement de la dynamique de progrès de tout élève</a:t>
            </a:r>
          </a:p>
          <a:p>
            <a:r>
              <a:rPr lang="fr-FR" dirty="0" smtClean="0"/>
              <a:t>Il est pris en charge par des enseignants avec appui possible du conseiller principal d’éducation.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11103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972</Words>
  <Application>Microsoft Office PowerPoint</Application>
  <PresentationFormat>Affichage à l'écran (4:3)</PresentationFormat>
  <Paragraphs>146</Paragraphs>
  <Slides>11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REFORME DU COLLEGE</vt:lpstr>
      <vt:lpstr>Présentation générale</vt:lpstr>
      <vt:lpstr>Une plus grande continuité entre l’école et le collège</vt:lpstr>
      <vt:lpstr>Les horaires</vt:lpstr>
      <vt:lpstr>Présentation PowerPoint</vt:lpstr>
      <vt:lpstr>Des modalités d’enseignement plus variées</vt:lpstr>
      <vt:lpstr>Que permet la nouvelle organisation ?</vt:lpstr>
      <vt:lpstr>Points à souligner</vt:lpstr>
      <vt:lpstr>Les modalités de l’accompagnement personnalisé</vt:lpstr>
      <vt:lpstr>L’accompagnement personnalisé</vt:lpstr>
      <vt:lpstr>Les EPI</vt:lpstr>
    </vt:vector>
  </TitlesOfParts>
  <Company>IA-VENDEE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REFORME DU COLLEGE</dc:title>
  <dc:creator>Anne-Marie BAZZO</dc:creator>
  <cp:lastModifiedBy>pa</cp:lastModifiedBy>
  <cp:revision>28</cp:revision>
  <cp:lastPrinted>2015-11-30T07:38:22Z</cp:lastPrinted>
  <dcterms:created xsi:type="dcterms:W3CDTF">2015-09-17T16:17:25Z</dcterms:created>
  <dcterms:modified xsi:type="dcterms:W3CDTF">2016-01-11T14:04:41Z</dcterms:modified>
</cp:coreProperties>
</file>